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0" r:id="rId3"/>
    <p:sldId id="259" r:id="rId4"/>
    <p:sldId id="270" r:id="rId5"/>
    <p:sldId id="273" r:id="rId6"/>
    <p:sldId id="271" r:id="rId7"/>
    <p:sldId id="261" r:id="rId8"/>
    <p:sldId id="262" r:id="rId9"/>
    <p:sldId id="263" r:id="rId10"/>
    <p:sldId id="264" r:id="rId11"/>
    <p:sldId id="258" r:id="rId12"/>
    <p:sldId id="257" r:id="rId13"/>
    <p:sldId id="265" r:id="rId14"/>
    <p:sldId id="266" r:id="rId15"/>
    <p:sldId id="267" r:id="rId16"/>
    <p:sldId id="268" r:id="rId17"/>
    <p:sldId id="269"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2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49"/>
    <p:restoredTop sz="50093"/>
  </p:normalViewPr>
  <p:slideViewPr>
    <p:cSldViewPr snapToGrid="0" snapToObjects="1">
      <p:cViewPr varScale="1">
        <p:scale>
          <a:sx n="55" d="100"/>
          <a:sy n="55" d="100"/>
        </p:scale>
        <p:origin x="9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679F8-F37D-DC41-8CDF-BC1EBE06CFD3}" type="datetimeFigureOut">
              <a:rPr lang="en-US" smtClean="0"/>
              <a:t>10/3/2019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27F8E-8E80-3747-9C60-3671689177AA}" type="slidenum">
              <a:rPr lang="en-US" smtClean="0"/>
              <a:t>‹#›</a:t>
            </a:fld>
            <a:endParaRPr lang="en-US"/>
          </a:p>
        </p:txBody>
      </p:sp>
    </p:spTree>
    <p:extLst>
      <p:ext uri="{BB962C8B-B14F-4D97-AF65-F5344CB8AC3E}">
        <p14:creationId xmlns:p14="http://schemas.microsoft.com/office/powerpoint/2010/main" val="845403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80% of the population within I and S (People Focused),</a:t>
            </a:r>
            <a:r>
              <a:rPr lang="en-US" baseline="0" dirty="0"/>
              <a:t> there is a very big reason for us to learn to grow in our transformational style of leadership because because these people are more receptive to inspiration and people influence. </a:t>
            </a:r>
          </a:p>
          <a:p>
            <a:endParaRPr lang="en-US" baseline="0"/>
          </a:p>
          <a:p>
            <a:r>
              <a:rPr lang="en-US" baseline="0"/>
              <a:t>The other two are more data driven.</a:t>
            </a:r>
            <a:endParaRPr lang="en-US" dirty="0"/>
          </a:p>
        </p:txBody>
      </p:sp>
      <p:sp>
        <p:nvSpPr>
          <p:cNvPr id="4" name="Slide Number Placeholder 3"/>
          <p:cNvSpPr>
            <a:spLocks noGrp="1"/>
          </p:cNvSpPr>
          <p:nvPr>
            <p:ph type="sldNum" sz="quarter" idx="10"/>
          </p:nvPr>
        </p:nvSpPr>
        <p:spPr/>
        <p:txBody>
          <a:bodyPr/>
          <a:lstStyle/>
          <a:p>
            <a:fld id="{7B927F8E-8E80-3747-9C60-3671689177AA}" type="slidenum">
              <a:rPr lang="en-US" smtClean="0"/>
              <a:t>5</a:t>
            </a:fld>
            <a:endParaRPr lang="en-US"/>
          </a:p>
        </p:txBody>
      </p:sp>
    </p:spTree>
    <p:extLst>
      <p:ext uri="{BB962C8B-B14F-4D97-AF65-F5344CB8AC3E}">
        <p14:creationId xmlns:p14="http://schemas.microsoft.com/office/powerpoint/2010/main" val="1401196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our journey of becoming more transformational in our leadership, There is a model with a sliding scale: Full Range Model.</a:t>
            </a:r>
          </a:p>
          <a:p>
            <a:endParaRPr lang="en-US" baseline="0" dirty="0"/>
          </a:p>
          <a:p>
            <a:r>
              <a:rPr lang="en-US" sz="1200" kern="1200" dirty="0">
                <a:solidFill>
                  <a:schemeClr val="tx1"/>
                </a:solidFill>
                <a:latin typeface="+mn-lt"/>
                <a:ea typeface="+mn-ea"/>
                <a:cs typeface="+mn-cs"/>
              </a:rPr>
              <a:t>STARTS with, Laissez-Faire (</a:t>
            </a:r>
            <a:r>
              <a:rPr lang="en-US" sz="1200" kern="1200" dirty="0" err="1">
                <a:solidFill>
                  <a:schemeClr val="tx1"/>
                </a:solidFill>
                <a:latin typeface="+mn-lt"/>
                <a:ea typeface="+mn-ea"/>
                <a:cs typeface="+mn-cs"/>
              </a:rPr>
              <a:t>LayZayFair</a:t>
            </a:r>
            <a:r>
              <a:rPr lang="en-US" sz="1200" kern="1200" dirty="0">
                <a:solidFill>
                  <a:schemeClr val="tx1"/>
                </a:solidFill>
                <a:latin typeface="+mn-lt"/>
                <a:ea typeface="+mn-ea"/>
                <a:cs typeface="+mn-cs"/>
              </a:rPr>
              <a:t>) - completely hands off and not engaged with their people. Leaders have little to no contact and no feedback with its people.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Laissez-Fair  ——— Transactional Leadership ——— Transformational Leadership </a:t>
            </a:r>
          </a:p>
          <a:p>
            <a:endParaRPr lang="en-US" sz="1200" kern="1200" dirty="0">
              <a:solidFill>
                <a:schemeClr val="tx1"/>
              </a:solidFill>
              <a:latin typeface="+mn-lt"/>
              <a:ea typeface="+mn-ea"/>
              <a:cs typeface="+mn-cs"/>
            </a:endParaRPr>
          </a:p>
          <a:p>
            <a:r>
              <a:rPr lang="de-DE" sz="1200" kern="1200" dirty="0" err="1">
                <a:solidFill>
                  <a:schemeClr val="tx1"/>
                </a:solidFill>
                <a:latin typeface="+mn-lt"/>
                <a:ea typeface="+mn-ea"/>
                <a:cs typeface="+mn-cs"/>
              </a:rPr>
              <a:t>Less</a:t>
            </a:r>
            <a:r>
              <a:rPr lang="de-DE" sz="1200" kern="1200" dirty="0">
                <a:solidFill>
                  <a:schemeClr val="tx1"/>
                </a:solidFill>
                <a:latin typeface="+mn-lt"/>
                <a:ea typeface="+mn-ea"/>
                <a:cs typeface="+mn-cs"/>
              </a:rPr>
              <a:t> </a:t>
            </a:r>
            <a:r>
              <a:rPr lang="de-DE" sz="1200" kern="1200" dirty="0" err="1">
                <a:solidFill>
                  <a:schemeClr val="tx1"/>
                </a:solidFill>
                <a:latin typeface="+mn-lt"/>
                <a:ea typeface="+mn-ea"/>
                <a:cs typeface="+mn-cs"/>
              </a:rPr>
              <a:t>impactful</a:t>
            </a:r>
            <a:r>
              <a:rPr lang="de-DE" sz="1200" kern="1200" dirty="0">
                <a:solidFill>
                  <a:schemeClr val="tx1"/>
                </a:solidFill>
                <a:latin typeface="+mn-lt"/>
                <a:ea typeface="+mn-ea"/>
                <a:cs typeface="+mn-cs"/>
              </a:rPr>
              <a:t>   - -   - -             -      -    -      -       -     -      -    - </a:t>
            </a:r>
            <a:r>
              <a:rPr lang="de-DE" sz="1200" kern="1200" dirty="0" err="1">
                <a:solidFill>
                  <a:schemeClr val="tx1"/>
                </a:solidFill>
                <a:latin typeface="+mn-lt"/>
                <a:ea typeface="+mn-ea"/>
                <a:cs typeface="+mn-cs"/>
              </a:rPr>
              <a:t>Impactful</a:t>
            </a:r>
            <a:r>
              <a:rPr lang="de-DE" sz="1200" kern="1200" dirty="0">
                <a:solidFill>
                  <a:schemeClr val="tx1"/>
                </a:solidFill>
                <a:latin typeface="+mn-lt"/>
                <a:ea typeface="+mn-ea"/>
                <a:cs typeface="+mn-cs"/>
              </a:rPr>
              <a:t>.</a:t>
            </a:r>
          </a:p>
          <a:p>
            <a:endParaRPr lang="de-DE" sz="1200" kern="1200" dirty="0">
              <a:solidFill>
                <a:schemeClr val="tx1"/>
              </a:solidFill>
              <a:latin typeface="+mn-lt"/>
              <a:ea typeface="+mn-ea"/>
              <a:cs typeface="+mn-cs"/>
            </a:endParaRPr>
          </a:p>
          <a:p>
            <a:endParaRPr lang="de-DE" sz="1200" kern="1200" dirty="0">
              <a:solidFill>
                <a:schemeClr val="tx1"/>
              </a:solidFill>
              <a:latin typeface="+mn-lt"/>
              <a:ea typeface="+mn-ea"/>
              <a:cs typeface="+mn-cs"/>
            </a:endParaRPr>
          </a:p>
          <a:p>
            <a:r>
              <a:rPr lang="de-DE" sz="1200" kern="1200" dirty="0" err="1">
                <a:solidFill>
                  <a:schemeClr val="tx1"/>
                </a:solidFill>
                <a:latin typeface="+mn-lt"/>
                <a:ea typeface="+mn-ea"/>
                <a:cs typeface="+mn-cs"/>
              </a:rPr>
              <a:t>Where</a:t>
            </a:r>
            <a:r>
              <a:rPr lang="de-DE" sz="1200" kern="1200" dirty="0">
                <a:solidFill>
                  <a:schemeClr val="tx1"/>
                </a:solidFill>
                <a:latin typeface="+mn-lt"/>
                <a:ea typeface="+mn-ea"/>
                <a:cs typeface="+mn-cs"/>
              </a:rPr>
              <a:t> </a:t>
            </a:r>
            <a:r>
              <a:rPr lang="de-DE" sz="1200" kern="1200" dirty="0" err="1">
                <a:solidFill>
                  <a:schemeClr val="tx1"/>
                </a:solidFill>
                <a:latin typeface="+mn-lt"/>
                <a:ea typeface="+mn-ea"/>
                <a:cs typeface="+mn-cs"/>
              </a:rPr>
              <a:t>ever</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you</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are</a:t>
            </a:r>
            <a:r>
              <a:rPr lang="de-DE" sz="1200" kern="1200" baseline="0" dirty="0">
                <a:solidFill>
                  <a:schemeClr val="tx1"/>
                </a:solidFill>
                <a:latin typeface="+mn-lt"/>
                <a:ea typeface="+mn-ea"/>
                <a:cs typeface="+mn-cs"/>
              </a:rPr>
              <a:t> in </a:t>
            </a:r>
            <a:r>
              <a:rPr lang="de-DE" sz="1200" kern="1200" baseline="0" dirty="0" err="1">
                <a:solidFill>
                  <a:schemeClr val="tx1"/>
                </a:solidFill>
                <a:latin typeface="+mn-lt"/>
                <a:ea typeface="+mn-ea"/>
                <a:cs typeface="+mn-cs"/>
              </a:rPr>
              <a:t>the</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process</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you</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can</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choose</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which</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direction</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you</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want</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to</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go</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into</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depending</a:t>
            </a:r>
            <a:r>
              <a:rPr lang="de-DE" sz="1200" kern="1200" baseline="0" dirty="0">
                <a:solidFill>
                  <a:schemeClr val="tx1"/>
                </a:solidFill>
                <a:latin typeface="+mn-lt"/>
                <a:ea typeface="+mn-ea"/>
                <a:cs typeface="+mn-cs"/>
              </a:rPr>
              <a:t> on </a:t>
            </a:r>
            <a:r>
              <a:rPr lang="de-DE" sz="1200" kern="1200" baseline="0" dirty="0" err="1">
                <a:solidFill>
                  <a:schemeClr val="tx1"/>
                </a:solidFill>
                <a:latin typeface="+mn-lt"/>
                <a:ea typeface="+mn-ea"/>
                <a:cs typeface="+mn-cs"/>
              </a:rPr>
              <a:t>the</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result</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that</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you</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want</a:t>
            </a:r>
            <a:r>
              <a:rPr lang="de-DE" sz="1200" kern="1200" baseline="0" dirty="0">
                <a:solidFill>
                  <a:schemeClr val="tx1"/>
                </a:solidFill>
                <a:latin typeface="+mn-lt"/>
                <a:ea typeface="+mn-ea"/>
                <a:cs typeface="+mn-cs"/>
              </a:rPr>
              <a:t>. </a:t>
            </a:r>
          </a:p>
          <a:p>
            <a:endParaRPr lang="de-DE"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927F8E-8E80-3747-9C60-3671689177AA}" type="slidenum">
              <a:rPr lang="en-US" smtClean="0"/>
              <a:t>17</a:t>
            </a:fld>
            <a:endParaRPr lang="en-US"/>
          </a:p>
        </p:txBody>
      </p:sp>
    </p:spTree>
    <p:extLst>
      <p:ext uri="{BB962C8B-B14F-4D97-AF65-F5344CB8AC3E}">
        <p14:creationId xmlns:p14="http://schemas.microsoft.com/office/powerpoint/2010/main" val="1292661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we begin to think about the good and bad leaders/ managers in our life, we all can remember the ones we hated and the ones we loved. </a:t>
            </a:r>
          </a:p>
          <a:p>
            <a:endParaRPr lang="en-US" baseline="0" dirty="0"/>
          </a:p>
          <a:p>
            <a:r>
              <a:rPr lang="en-US" baseline="0" dirty="0"/>
              <a:t>You have a choice to make: What leader you will be to others.</a:t>
            </a:r>
          </a:p>
          <a:p>
            <a:endParaRPr lang="en-US" baseline="0" dirty="0"/>
          </a:p>
          <a:p>
            <a:r>
              <a:rPr lang="en-US" baseline="0" dirty="0"/>
              <a:t>It is because of the good leaders that made a huge impact on us that we are here and better for it. Be that person to them! </a:t>
            </a:r>
          </a:p>
          <a:p>
            <a:endParaRPr lang="en-US" baseline="0" dirty="0"/>
          </a:p>
          <a:p>
            <a:r>
              <a:rPr lang="en-US" baseline="0" dirty="0"/>
              <a:t>Remember, transformational leadership is about leaving people better than the way you found or they came to you. </a:t>
            </a:r>
          </a:p>
          <a:p>
            <a:endParaRPr lang="en-US" baseline="0" dirty="0"/>
          </a:p>
          <a:p>
            <a:endParaRPr lang="en-US" baseline="0" dirty="0"/>
          </a:p>
          <a:p>
            <a:endParaRPr lang="en-US" baseline="0" dirty="0"/>
          </a:p>
          <a:p>
            <a:r>
              <a:rPr lang="en-US" baseline="0" dirty="0"/>
              <a:t>When we work in the mindset and habits of a Transformational Leader, we begin to slowly change the culture of the office and company. </a:t>
            </a:r>
          </a:p>
          <a:p>
            <a:endParaRPr lang="en-US" baseline="0" dirty="0"/>
          </a:p>
          <a:p>
            <a:endParaRPr lang="en-US" baseline="0" dirty="0"/>
          </a:p>
          <a:p>
            <a:r>
              <a:rPr lang="en-US" baseline="0" dirty="0"/>
              <a:t>Remember, its never about what you knew or didn’t know; but what you do with what you now know!</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B927F8E-8E80-3747-9C60-3671689177AA}" type="slidenum">
              <a:rPr lang="en-US" smtClean="0"/>
              <a:t>18</a:t>
            </a:fld>
            <a:endParaRPr lang="en-US"/>
          </a:p>
        </p:txBody>
      </p:sp>
    </p:spTree>
    <p:extLst>
      <p:ext uri="{BB962C8B-B14F-4D97-AF65-F5344CB8AC3E}">
        <p14:creationId xmlns:p14="http://schemas.microsoft.com/office/powerpoint/2010/main" val="13585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a:t>
            </a:r>
            <a:r>
              <a:rPr lang="en-US" baseline="0" dirty="0"/>
              <a:t> he is just striving for this here?! This is what we all want!</a:t>
            </a:r>
          </a:p>
          <a:p>
            <a:endParaRPr lang="en-US" baseline="0" dirty="0"/>
          </a:p>
          <a:p>
            <a:endParaRPr lang="en-US" baseline="0" dirty="0"/>
          </a:p>
          <a:p>
            <a:r>
              <a:rPr lang="en-US" baseline="0" dirty="0"/>
              <a:t>If this is what happens, Why isn’t everyone utilizing the Transformational Leadership traits then?!</a:t>
            </a:r>
          </a:p>
          <a:p>
            <a:endParaRPr lang="en-US" dirty="0"/>
          </a:p>
          <a:p>
            <a:endParaRPr lang="en-US" dirty="0"/>
          </a:p>
        </p:txBody>
      </p:sp>
      <p:sp>
        <p:nvSpPr>
          <p:cNvPr id="4" name="Slide Number Placeholder 3"/>
          <p:cNvSpPr>
            <a:spLocks noGrp="1"/>
          </p:cNvSpPr>
          <p:nvPr>
            <p:ph type="sldNum" sz="quarter" idx="10"/>
          </p:nvPr>
        </p:nvSpPr>
        <p:spPr/>
        <p:txBody>
          <a:bodyPr/>
          <a:lstStyle/>
          <a:p>
            <a:fld id="{7B927F8E-8E80-3747-9C60-3671689177AA}" type="slidenum">
              <a:rPr lang="en-US" smtClean="0"/>
              <a:t>9</a:t>
            </a:fld>
            <a:endParaRPr lang="en-US"/>
          </a:p>
        </p:txBody>
      </p:sp>
    </p:spTree>
    <p:extLst>
      <p:ext uri="{BB962C8B-B14F-4D97-AF65-F5344CB8AC3E}">
        <p14:creationId xmlns:p14="http://schemas.microsoft.com/office/powerpoint/2010/main" val="1889314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Research shows that 70 percent of employee engagement can be attributed to the managers or leaders, but only 15 percent of employees are engaged at work. So we are MISSING SOMETHING!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a recent study, over 1000 employees and 1000 managers were surveyed and it was found that almost 60 percent of employees say that the single biggest thing they want from their boss/</a:t>
            </a:r>
            <a:r>
              <a:rPr lang="en-US" sz="1200" kern="1200" baseline="0" dirty="0">
                <a:solidFill>
                  <a:schemeClr val="tx1"/>
                </a:solidFill>
                <a:latin typeface="+mn-lt"/>
                <a:ea typeface="+mn-ea"/>
                <a:cs typeface="+mn-cs"/>
              </a:rPr>
              <a:t> leader</a:t>
            </a:r>
            <a:r>
              <a:rPr lang="en-US" sz="1200" kern="1200" dirty="0">
                <a:solidFill>
                  <a:schemeClr val="tx1"/>
                </a:solidFill>
                <a:latin typeface="+mn-lt"/>
                <a:ea typeface="+mn-ea"/>
                <a:cs typeface="+mn-cs"/>
              </a:rPr>
              <a:t> is for him/her to be inspiring; yet only 11 percent answer “YES” when asked if their boss was indeed inspiring.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Another HUGE thing that was discovered is that the managers were not very self Aware. They had given themselves an average of 7 or 8 when their employees voted them as a 3 or 4. </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must constantly be working on ourselves.</a:t>
            </a:r>
          </a:p>
          <a:p>
            <a:r>
              <a:rPr lang="en-US" sz="1200" kern="1200" dirty="0">
                <a:solidFill>
                  <a:schemeClr val="tx1"/>
                </a:solidFill>
                <a:latin typeface="+mn-lt"/>
                <a:ea typeface="+mn-ea"/>
                <a:cs typeface="+mn-cs"/>
              </a:rPr>
              <a:t>-Read short articles on line.</a:t>
            </a:r>
          </a:p>
          <a:p>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youtube</a:t>
            </a:r>
            <a:r>
              <a:rPr lang="en-US" sz="1200" kern="1200" dirty="0">
                <a:solidFill>
                  <a:schemeClr val="tx1"/>
                </a:solidFill>
                <a:latin typeface="+mn-lt"/>
                <a:ea typeface="+mn-ea"/>
                <a:cs typeface="+mn-cs"/>
              </a:rPr>
              <a:t> motivational videos</a:t>
            </a:r>
          </a:p>
          <a:p>
            <a:r>
              <a:rPr lang="en-US" sz="1200" kern="1200" dirty="0">
                <a:solidFill>
                  <a:schemeClr val="tx1"/>
                </a:solidFill>
                <a:latin typeface="+mn-lt"/>
                <a:ea typeface="+mn-ea"/>
                <a:cs typeface="+mn-cs"/>
              </a:rPr>
              <a:t>-challenge yourself to start getting stronger in an area of your life.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Transformational Leadership is highly fueled by</a:t>
            </a:r>
            <a:r>
              <a:rPr lang="en-US" sz="1200" kern="1200" baseline="0" dirty="0">
                <a:solidFill>
                  <a:schemeClr val="tx1"/>
                </a:solidFill>
                <a:latin typeface="+mn-lt"/>
                <a:ea typeface="+mn-ea"/>
                <a:cs typeface="+mn-cs"/>
              </a:rPr>
              <a:t> a spirit of optimism and inspiration; this is why we must adopt more traits of the transformational leadership traits into our leadership style.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927F8E-8E80-3747-9C60-3671689177AA}" type="slidenum">
              <a:rPr lang="en-US" smtClean="0"/>
              <a:t>10</a:t>
            </a:fld>
            <a:endParaRPr lang="en-US"/>
          </a:p>
        </p:txBody>
      </p:sp>
    </p:spTree>
    <p:extLst>
      <p:ext uri="{BB962C8B-B14F-4D97-AF65-F5344CB8AC3E}">
        <p14:creationId xmlns:p14="http://schemas.microsoft.com/office/powerpoint/2010/main" val="1026181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comes to mind? </a:t>
            </a:r>
            <a:r>
              <a:rPr lang="en-US" baseline="0" dirty="0"/>
              <a:t> (ask audience)</a:t>
            </a:r>
          </a:p>
          <a:p>
            <a:endParaRPr lang="en-US" baseline="0" dirty="0"/>
          </a:p>
          <a:p>
            <a:endParaRPr lang="en-US" baseline="0" dirty="0"/>
          </a:p>
          <a:p>
            <a:r>
              <a:rPr lang="en-US" baseline="0" dirty="0"/>
              <a:t>What comes to my mind is this</a:t>
            </a:r>
            <a:r>
              <a:rPr lang="is-IS" baseline="0" dirty="0"/>
              <a:t>…</a:t>
            </a:r>
            <a:endParaRPr lang="en-US" dirty="0"/>
          </a:p>
        </p:txBody>
      </p:sp>
      <p:sp>
        <p:nvSpPr>
          <p:cNvPr id="4" name="Slide Number Placeholder 3"/>
          <p:cNvSpPr>
            <a:spLocks noGrp="1"/>
          </p:cNvSpPr>
          <p:nvPr>
            <p:ph type="sldNum" sz="quarter" idx="10"/>
          </p:nvPr>
        </p:nvSpPr>
        <p:spPr/>
        <p:txBody>
          <a:bodyPr/>
          <a:lstStyle/>
          <a:p>
            <a:fld id="{7B927F8E-8E80-3747-9C60-3671689177AA}" type="slidenum">
              <a:rPr lang="en-US" smtClean="0"/>
              <a:t>11</a:t>
            </a:fld>
            <a:endParaRPr lang="en-US"/>
          </a:p>
        </p:txBody>
      </p:sp>
    </p:spTree>
    <p:extLst>
      <p:ext uri="{BB962C8B-B14F-4D97-AF65-F5344CB8AC3E}">
        <p14:creationId xmlns:p14="http://schemas.microsoft.com/office/powerpoint/2010/main" val="94738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Transformers! </a:t>
            </a:r>
          </a:p>
          <a:p>
            <a:endParaRPr lang="en-US" dirty="0"/>
          </a:p>
          <a:p>
            <a:endParaRPr lang="en-US" dirty="0"/>
          </a:p>
          <a:p>
            <a:r>
              <a:rPr lang="en-US" dirty="0"/>
              <a:t>Let me explain why I think of TRANSFORMERS</a:t>
            </a:r>
            <a:r>
              <a:rPr lang="en-US" baseline="0" dirty="0"/>
              <a:t> when I think of Transformational leadership.</a:t>
            </a:r>
          </a:p>
          <a:p>
            <a:endParaRPr lang="en-US" baseline="0" dirty="0"/>
          </a:p>
          <a:p>
            <a:r>
              <a:rPr lang="en-US" baseline="0" dirty="0"/>
              <a:t>A few years back, my son was in his room playing</a:t>
            </a:r>
            <a:r>
              <a:rPr lang="is-IS" baseline="0" dirty="0"/>
              <a:t>… </a:t>
            </a:r>
          </a:p>
          <a:p>
            <a:endParaRPr lang="is-IS" baseline="0" dirty="0"/>
          </a:p>
          <a:p>
            <a:r>
              <a:rPr lang="is-IS" baseline="0" dirty="0"/>
              <a:t>I chose the dinosaur and he chose the transformer. Why? He said:</a:t>
            </a:r>
          </a:p>
          <a:p>
            <a:endParaRPr lang="is-IS" baseline="0" dirty="0"/>
          </a:p>
          <a:p>
            <a:r>
              <a:rPr lang="is-IS" baseline="0" dirty="0"/>
              <a:t>“The transformer can be whatever he needs to be. If he needs to walk, he walks. If he needs to fly, he’ll fly. If he needs to drive, he”ll drive. If he needs to fight, he’ll fight.”</a:t>
            </a:r>
          </a:p>
          <a:p>
            <a:endParaRPr lang="is-IS" baseline="0" dirty="0"/>
          </a:p>
          <a:p>
            <a:pPr marL="171450" indent="-171450">
              <a:buFontTx/>
              <a:buChar char="-"/>
            </a:pPr>
            <a:r>
              <a:rPr lang="is-IS" baseline="0" dirty="0"/>
              <a:t>We as leaders must be like a chameleon: versatile and able to be different things to different people. </a:t>
            </a:r>
          </a:p>
          <a:p>
            <a:pPr marL="171450" indent="-171450">
              <a:buFontTx/>
              <a:buChar char="-"/>
            </a:pPr>
            <a:r>
              <a:rPr lang="is-IS" baseline="0" dirty="0"/>
              <a:t>For some we must: </a:t>
            </a:r>
          </a:p>
          <a:p>
            <a:pPr marL="628650" lvl="1" indent="-171450">
              <a:buFontTx/>
              <a:buChar char="-"/>
            </a:pPr>
            <a:r>
              <a:rPr lang="is-IS" baseline="0" dirty="0"/>
              <a:t>EMPOWER</a:t>
            </a:r>
          </a:p>
          <a:p>
            <a:pPr marL="628650" lvl="1" indent="-171450">
              <a:buFontTx/>
              <a:buChar char="-"/>
            </a:pPr>
            <a:r>
              <a:rPr lang="is-IS" baseline="0" dirty="0"/>
              <a:t>INSPIRE</a:t>
            </a:r>
          </a:p>
          <a:p>
            <a:pPr marL="628650" lvl="1" indent="-171450">
              <a:buFontTx/>
              <a:buChar char="-"/>
            </a:pPr>
            <a:r>
              <a:rPr lang="is-IS" baseline="0" dirty="0"/>
              <a:t>CHALLENGE</a:t>
            </a:r>
          </a:p>
          <a:p>
            <a:pPr marL="628650" lvl="1" indent="-171450">
              <a:buFontTx/>
              <a:buChar char="-"/>
            </a:pPr>
            <a:endParaRPr lang="is-IS" baseline="0" dirty="0"/>
          </a:p>
          <a:p>
            <a:pPr marL="628650" lvl="1" indent="-171450">
              <a:buFontTx/>
              <a:buChar char="-"/>
            </a:pPr>
            <a:endParaRPr lang="is-IS" baseline="0" dirty="0"/>
          </a:p>
          <a:p>
            <a:pPr marL="0" lvl="0" indent="0">
              <a:buFontTx/>
              <a:buNone/>
            </a:pPr>
            <a:r>
              <a:rPr lang="is-IS" baseline="0" dirty="0"/>
              <a:t>-What we are, our people will become. </a:t>
            </a:r>
          </a:p>
          <a:p>
            <a:pPr marL="171450" lvl="0" indent="-171450">
              <a:buFont typeface="Arial" charset="0"/>
              <a:buChar char="•"/>
            </a:pPr>
            <a:r>
              <a:rPr lang="is-IS" baseline="0" dirty="0"/>
              <a:t>Lions make lions, zebra makes zebras, etc ... Transformers will make other transformers </a:t>
            </a:r>
          </a:p>
          <a:p>
            <a:pPr marL="171450" lvl="0" indent="-171450">
              <a:buFont typeface="Arial" charset="0"/>
              <a:buChar char="•"/>
            </a:pPr>
            <a:r>
              <a:rPr lang="is-IS" baseline="0" dirty="0"/>
              <a:t>In order to inspire them, we must first be inspired!</a:t>
            </a:r>
          </a:p>
          <a:p>
            <a:pPr marL="171450" lvl="0" indent="-171450">
              <a:buFont typeface="Arial" charset="0"/>
              <a:buChar char="•"/>
            </a:pPr>
            <a:r>
              <a:rPr lang="is-IS" baseline="0" dirty="0"/>
              <a:t>“   “      “     motivate them, we must first be motivated!</a:t>
            </a:r>
          </a:p>
          <a:p>
            <a:pPr marL="171450" lvl="0" indent="-171450">
              <a:buFont typeface="Arial" charset="0"/>
              <a:buChar char="•"/>
            </a:pPr>
            <a:r>
              <a:rPr lang="is-IS" baseline="0" dirty="0"/>
              <a:t>“    “       “    have them transform, we first must transform. </a:t>
            </a:r>
          </a:p>
          <a:p>
            <a:pPr marL="171450" lvl="0" indent="-171450">
              <a:buFont typeface="Arial" charset="0"/>
              <a:buChar char="•"/>
            </a:pPr>
            <a:endParaRPr lang="is-IS" baseline="0" dirty="0"/>
          </a:p>
          <a:p>
            <a:pPr marL="0" lvl="0" indent="0">
              <a:buFont typeface="Arial" charset="0"/>
              <a:buNone/>
            </a:pPr>
            <a:endParaRPr lang="is-IS" baseline="0" dirty="0"/>
          </a:p>
          <a:p>
            <a:pPr marL="171450" lvl="0" indent="-171450">
              <a:buFont typeface="Arial" charset="0"/>
              <a:buChar char="•"/>
            </a:pPr>
            <a:r>
              <a:rPr lang="is-IS" baseline="0" dirty="0"/>
              <a:t>How many of you want to inspire, Empower, and Challenge your people?! </a:t>
            </a:r>
          </a:p>
          <a:p>
            <a:pPr marL="171450" lvl="0" indent="-171450">
              <a:buFont typeface="Arial" charset="0"/>
              <a:buChar char="•"/>
            </a:pPr>
            <a:r>
              <a:rPr lang="is-IS" baseline="0" dirty="0"/>
              <a:t>How many want your people to be enegaged?</a:t>
            </a:r>
          </a:p>
          <a:p>
            <a:pPr marL="171450" lvl="0" indent="-171450">
              <a:buFont typeface="Arial" charset="0"/>
              <a:buChar char="•"/>
            </a:pPr>
            <a:r>
              <a:rPr lang="is-IS" baseline="0" dirty="0"/>
              <a:t>How many want to transform your people into a better version than they currently are?</a:t>
            </a:r>
          </a:p>
          <a:p>
            <a:pPr marL="171450" lvl="0" indent="-171450">
              <a:buFont typeface="Arial" charset="0"/>
              <a:buChar char="•"/>
            </a:pPr>
            <a:endParaRPr lang="is-IS" baseline="0" dirty="0"/>
          </a:p>
          <a:p>
            <a:pPr marL="171450" lvl="0" indent="-171450">
              <a:buFont typeface="Arial" charset="0"/>
              <a:buChar char="•"/>
            </a:pPr>
            <a:endParaRPr lang="is-IS" baseline="0" dirty="0"/>
          </a:p>
          <a:p>
            <a:pPr marL="171450" lvl="0" indent="-171450">
              <a:buFont typeface="Arial" charset="0"/>
              <a:buChar char="•"/>
            </a:pPr>
            <a:endParaRPr lang="is-IS" baseline="0" dirty="0"/>
          </a:p>
        </p:txBody>
      </p:sp>
      <p:sp>
        <p:nvSpPr>
          <p:cNvPr id="4" name="Slide Number Placeholder 3"/>
          <p:cNvSpPr>
            <a:spLocks noGrp="1"/>
          </p:cNvSpPr>
          <p:nvPr>
            <p:ph type="sldNum" sz="quarter" idx="10"/>
          </p:nvPr>
        </p:nvSpPr>
        <p:spPr/>
        <p:txBody>
          <a:bodyPr/>
          <a:lstStyle/>
          <a:p>
            <a:fld id="{7B927F8E-8E80-3747-9C60-3671689177AA}" type="slidenum">
              <a:rPr lang="en-US" smtClean="0"/>
              <a:t>12</a:t>
            </a:fld>
            <a:endParaRPr lang="en-US"/>
          </a:p>
        </p:txBody>
      </p:sp>
    </p:spTree>
    <p:extLst>
      <p:ext uri="{BB962C8B-B14F-4D97-AF65-F5344CB8AC3E}">
        <p14:creationId xmlns:p14="http://schemas.microsoft.com/office/powerpoint/2010/main" val="1033842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a:t>
            </a:r>
            <a:r>
              <a:rPr lang="en-US" baseline="0" dirty="0"/>
              <a:t> do I begin? </a:t>
            </a:r>
          </a:p>
          <a:p>
            <a:endParaRPr lang="en-US" baseline="0" dirty="0"/>
          </a:p>
          <a:p>
            <a:endParaRPr lang="en-US" baseline="0" dirty="0"/>
          </a:p>
          <a:p>
            <a:r>
              <a:rPr lang="en-US" baseline="0" dirty="0"/>
              <a:t>What mindsets can I adopt to help me be a better transformational leader?</a:t>
            </a:r>
          </a:p>
          <a:p>
            <a:endParaRPr lang="en-US" baseline="0" dirty="0"/>
          </a:p>
          <a:p>
            <a:endParaRPr lang="en-US" baseline="0" dirty="0"/>
          </a:p>
          <a:p>
            <a:r>
              <a:rPr lang="en-US" baseline="0" dirty="0"/>
              <a:t>That</a:t>
            </a:r>
            <a:r>
              <a:rPr lang="uk-UA" baseline="0" dirty="0"/>
              <a:t>’</a:t>
            </a:r>
            <a:r>
              <a:rPr lang="en-US" baseline="0" dirty="0"/>
              <a:t>s what I want to share with you today: 3 practical things you can do starting today to strengthen your transformational leadership!</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B927F8E-8E80-3747-9C60-3671689177AA}" type="slidenum">
              <a:rPr lang="en-US" smtClean="0"/>
              <a:t>13</a:t>
            </a:fld>
            <a:endParaRPr lang="en-US"/>
          </a:p>
        </p:txBody>
      </p:sp>
    </p:spTree>
    <p:extLst>
      <p:ext uri="{BB962C8B-B14F-4D97-AF65-F5344CB8AC3E}">
        <p14:creationId xmlns:p14="http://schemas.microsoft.com/office/powerpoint/2010/main" val="1181504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a:t>
            </a:r>
            <a:r>
              <a:rPr lang="en-US" baseline="0" dirty="0"/>
              <a:t> Inspire you must be inspired</a:t>
            </a:r>
            <a:r>
              <a:rPr lang="is-IS" baseline="0" dirty="0"/>
              <a:t>…</a:t>
            </a:r>
          </a:p>
          <a:p>
            <a:endParaRPr lang="is-IS" baseline="0" dirty="0"/>
          </a:p>
          <a:p>
            <a:r>
              <a:rPr lang="is-IS" baseline="0" dirty="0"/>
              <a:t>You can’t pour from an empty cup!</a:t>
            </a:r>
          </a:p>
          <a:p>
            <a:endParaRPr lang="is-IS" baseline="0" dirty="0"/>
          </a:p>
          <a:p>
            <a:r>
              <a:rPr lang="is-IS" baseline="0" dirty="0"/>
              <a:t>How are you refilling yourself?  (ask audience)</a:t>
            </a:r>
          </a:p>
          <a:p>
            <a:endParaRPr lang="is-IS" baseline="0" dirty="0"/>
          </a:p>
          <a:p>
            <a:r>
              <a:rPr lang="is-IS" baseline="0" dirty="0"/>
              <a:t>	- Motivational videos</a:t>
            </a:r>
          </a:p>
          <a:p>
            <a:r>
              <a:rPr lang="is-IS" baseline="0" dirty="0"/>
              <a:t>	- Church</a:t>
            </a:r>
          </a:p>
          <a:p>
            <a:r>
              <a:rPr lang="is-IS" baseline="0" dirty="0"/>
              <a:t>	- Reading Personal development books</a:t>
            </a:r>
          </a:p>
          <a:p>
            <a:r>
              <a:rPr lang="is-IS" baseline="0" dirty="0"/>
              <a:t>	- HAVE A MENTOR/ COACH</a:t>
            </a:r>
          </a:p>
          <a:p>
            <a:r>
              <a:rPr lang="is-IS" baseline="0" dirty="0"/>
              <a:t>	- Reminding yourself of your WHY/ Your obligations and responsibilities/ the Mission of the company</a:t>
            </a:r>
          </a:p>
          <a:p>
            <a:r>
              <a:rPr lang="is-IS" baseline="0" dirty="0"/>
              <a:t>	- Planning a family or personal trip/ have GOALS! </a:t>
            </a:r>
            <a:endParaRPr lang="en-US" baseline="0" dirty="0"/>
          </a:p>
          <a:p>
            <a:r>
              <a:rPr lang="en-US" baseline="0" dirty="0"/>
              <a:t>	- Do things out of your comfort zone and things that challenge you!</a:t>
            </a:r>
          </a:p>
          <a:p>
            <a:r>
              <a:rPr lang="en-US" baseline="0" dirty="0"/>
              <a:t>	- Exercise and diet</a:t>
            </a:r>
            <a:r>
              <a:rPr lang="is-IS" baseline="0" dirty="0"/>
              <a:t>… foods change moods!</a:t>
            </a:r>
          </a:p>
          <a:p>
            <a:r>
              <a:rPr lang="is-IS" baseline="0" dirty="0"/>
              <a:t>	- Community service</a:t>
            </a:r>
          </a:p>
          <a:p>
            <a:r>
              <a:rPr lang="is-IS" baseline="0" dirty="0"/>
              <a:t>	- Listen to music and songs that make you happy, energetic, and put you in a good mood!</a:t>
            </a:r>
          </a:p>
          <a:p>
            <a:endParaRPr lang="is-IS" baseline="0" dirty="0"/>
          </a:p>
          <a:p>
            <a:r>
              <a:rPr lang="is-IS" baseline="0" dirty="0"/>
              <a:t>All of these things give us a passion for LIFE and IMPACT!</a:t>
            </a:r>
          </a:p>
          <a:p>
            <a:endParaRPr lang="is-IS" baseline="0" dirty="0"/>
          </a:p>
          <a:p>
            <a:r>
              <a:rPr lang="is-IS" baseline="0" dirty="0"/>
              <a:t>When we are passionate about life, others catch the fire! </a:t>
            </a:r>
          </a:p>
          <a:p>
            <a:endParaRPr lang="is-IS" baseline="0" dirty="0"/>
          </a:p>
          <a:p>
            <a:r>
              <a:rPr lang="en-US" baseline="0" dirty="0"/>
              <a:t>I</a:t>
            </a:r>
            <a:r>
              <a:rPr lang="is-IS" baseline="0" dirty="0"/>
              <a:t>t only takes a small fire to start a wildfire! </a:t>
            </a:r>
          </a:p>
          <a:p>
            <a:endParaRPr lang="is-IS" baseline="0" dirty="0"/>
          </a:p>
          <a:p>
            <a:r>
              <a:rPr lang="is-IS" baseline="0" dirty="0"/>
              <a:t>People want to be around people with good energy! (</a:t>
            </a:r>
            <a:r>
              <a:rPr lang="en-US" baseline="0" dirty="0"/>
              <a:t>E</a:t>
            </a:r>
            <a:r>
              <a:rPr lang="is-IS" baseline="0" dirty="0"/>
              <a:t>laborate)</a:t>
            </a:r>
          </a:p>
          <a:p>
            <a:endParaRPr lang="is-IS" baseline="0" dirty="0"/>
          </a:p>
          <a:p>
            <a:r>
              <a:rPr lang="is-IS" baseline="0" dirty="0"/>
              <a:t>Just like negativity is contagious, SO IS POSITIVITY!! (Tell story of guy that went to work and lady said he looked ill.)</a:t>
            </a:r>
          </a:p>
          <a:p>
            <a:endParaRPr lang="is-IS" baseline="0" dirty="0"/>
          </a:p>
          <a:p>
            <a:r>
              <a:rPr lang="is-IS" baseline="0" dirty="0"/>
              <a:t>Spread the good energy!</a:t>
            </a:r>
            <a:endParaRPr lang="en-US" dirty="0"/>
          </a:p>
        </p:txBody>
      </p:sp>
      <p:sp>
        <p:nvSpPr>
          <p:cNvPr id="4" name="Slide Number Placeholder 3"/>
          <p:cNvSpPr>
            <a:spLocks noGrp="1"/>
          </p:cNvSpPr>
          <p:nvPr>
            <p:ph type="sldNum" sz="quarter" idx="10"/>
          </p:nvPr>
        </p:nvSpPr>
        <p:spPr/>
        <p:txBody>
          <a:bodyPr/>
          <a:lstStyle/>
          <a:p>
            <a:fld id="{7B927F8E-8E80-3747-9C60-3671689177AA}" type="slidenum">
              <a:rPr lang="en-US" smtClean="0"/>
              <a:t>14</a:t>
            </a:fld>
            <a:endParaRPr lang="en-US"/>
          </a:p>
        </p:txBody>
      </p:sp>
    </p:spTree>
    <p:extLst>
      <p:ext uri="{BB962C8B-B14F-4D97-AF65-F5344CB8AC3E}">
        <p14:creationId xmlns:p14="http://schemas.microsoft.com/office/powerpoint/2010/main" val="90588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a:t>
            </a:r>
            <a:r>
              <a:rPr lang="en-US" baseline="0" dirty="0"/>
              <a:t> lack CONFIDENCE due to a lack of COMPETENCE!</a:t>
            </a:r>
          </a:p>
          <a:p>
            <a:endParaRPr lang="en-US" baseline="0" dirty="0"/>
          </a:p>
          <a:p>
            <a:r>
              <a:rPr lang="en-US" dirty="0"/>
              <a:t>TRAIN regularly! Training isn’t a One-Time</a:t>
            </a:r>
            <a:r>
              <a:rPr lang="en-US" baseline="0" dirty="0"/>
              <a:t> Thing; its ongoing.</a:t>
            </a:r>
          </a:p>
          <a:p>
            <a:endParaRPr lang="en-US" dirty="0"/>
          </a:p>
          <a:p>
            <a:r>
              <a:rPr lang="en-US" dirty="0"/>
              <a:t>Make the work exciting,</a:t>
            </a:r>
            <a:r>
              <a:rPr lang="en-US" baseline="0" dirty="0"/>
              <a:t> </a:t>
            </a:r>
            <a:r>
              <a:rPr lang="en-US" dirty="0"/>
              <a:t>interesting, and fun! (insurance wasn’t fun, but I mad it interesting: FDCPM – Sales Cycle)</a:t>
            </a:r>
          </a:p>
          <a:p>
            <a:endParaRPr lang="en-US" dirty="0"/>
          </a:p>
          <a:p>
            <a:r>
              <a:rPr lang="en-US" dirty="0"/>
              <a:t>Don’t just tell them, but SHOW them</a:t>
            </a:r>
            <a:r>
              <a:rPr lang="en-US" baseline="0" dirty="0"/>
              <a:t> how its done. Lead from the front! </a:t>
            </a:r>
          </a:p>
          <a:p>
            <a:endParaRPr lang="en-US" baseline="0" dirty="0"/>
          </a:p>
          <a:p>
            <a:r>
              <a:rPr lang="en-US" baseline="0" dirty="0"/>
              <a:t>Use the DOC system. </a:t>
            </a:r>
          </a:p>
          <a:p>
            <a:endParaRPr lang="en-US" baseline="0" dirty="0"/>
          </a:p>
          <a:p>
            <a:r>
              <a:rPr lang="en-US" baseline="0" dirty="0"/>
              <a:t>Get involved! Knowing you’re in the trenches alone sucks, but knowing your leader is in there with you, makes you know you’re not alone!</a:t>
            </a:r>
          </a:p>
          <a:p>
            <a:endParaRPr lang="en-US" baseline="0" dirty="0"/>
          </a:p>
          <a:p>
            <a:endParaRPr lang="en-US" baseline="0" dirty="0"/>
          </a:p>
          <a:p>
            <a:r>
              <a:rPr lang="en-US" baseline="0" dirty="0"/>
              <a:t>One of the biggest things you should be asking your people during 1-on-1’s is:</a:t>
            </a:r>
          </a:p>
          <a:p>
            <a:r>
              <a:rPr lang="en-US" baseline="0" dirty="0"/>
              <a:t>“How can I support your success?’ “Is there anything I can do for you that would help you do your work better?” “How can I better serve/ lead you?”</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B927F8E-8E80-3747-9C60-3671689177AA}" type="slidenum">
              <a:rPr lang="en-US" smtClean="0"/>
              <a:t>15</a:t>
            </a:fld>
            <a:endParaRPr lang="en-US"/>
          </a:p>
        </p:txBody>
      </p:sp>
    </p:spTree>
    <p:extLst>
      <p:ext uri="{BB962C8B-B14F-4D97-AF65-F5344CB8AC3E}">
        <p14:creationId xmlns:p14="http://schemas.microsoft.com/office/powerpoint/2010/main" val="808554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want to work with a company that they feel they are growing as a personal and professional.</a:t>
            </a:r>
            <a:r>
              <a:rPr lang="en-US" baseline="0" dirty="0"/>
              <a:t> A good salary and benefits is no longer ALL people want. </a:t>
            </a:r>
          </a:p>
          <a:p>
            <a:endParaRPr lang="en-US" baseline="0" dirty="0"/>
          </a:p>
          <a:p>
            <a:r>
              <a:rPr lang="en-US" baseline="0" dirty="0"/>
              <a:t>-They want to make sure their work has meaning. </a:t>
            </a:r>
          </a:p>
          <a:p>
            <a:r>
              <a:rPr lang="en-US" baseline="0" dirty="0"/>
              <a:t>-That the company has a bigger vision and impact and they are part of it.</a:t>
            </a:r>
          </a:p>
          <a:p>
            <a:r>
              <a:rPr lang="en-US" baseline="0" dirty="0"/>
              <a:t>-That their destiny is somehow connected to the company’s.</a:t>
            </a:r>
          </a:p>
          <a:p>
            <a:endParaRPr lang="en-US" baseline="0" dirty="0"/>
          </a:p>
          <a:p>
            <a:r>
              <a:rPr lang="en-US" baseline="0" dirty="0"/>
              <a:t>During this process, they must see growth. </a:t>
            </a:r>
          </a:p>
          <a:p>
            <a:r>
              <a:rPr lang="en-US" baseline="0" dirty="0"/>
              <a:t>Lou Holtz: “you're either growing or dying!” </a:t>
            </a:r>
          </a:p>
          <a:p>
            <a:endParaRPr lang="en-US" baseline="0" dirty="0"/>
          </a:p>
          <a:p>
            <a:endParaRPr lang="en-US" baseline="0" dirty="0"/>
          </a:p>
          <a:p>
            <a:r>
              <a:rPr lang="en-US" baseline="0" dirty="0"/>
              <a:t>Mentoring and coaching your employees frequently is needed.</a:t>
            </a:r>
          </a:p>
          <a:p>
            <a:endParaRPr lang="en-US" baseline="0" dirty="0"/>
          </a:p>
          <a:p>
            <a:r>
              <a:rPr lang="en-US" baseline="0" dirty="0"/>
              <a:t>Setting goals for them and being an accountability partner for them is needed!</a:t>
            </a:r>
          </a:p>
          <a:p>
            <a:endParaRPr lang="en-US" baseline="0" dirty="0"/>
          </a:p>
          <a:p>
            <a:r>
              <a:rPr lang="en-US" baseline="0" dirty="0"/>
              <a:t>Always praising them for their progress but challenging/ motivating them to see how much more than can do is key. </a:t>
            </a:r>
          </a:p>
          <a:p>
            <a:r>
              <a:rPr lang="en-US" baseline="0" dirty="0"/>
              <a:t>-when people have a challenge and surpass it or overcome, they find gratification in knowing they did more than what they thought they could; and this is the basis for all personal growth!</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B927F8E-8E80-3747-9C60-3671689177AA}" type="slidenum">
              <a:rPr lang="en-US" smtClean="0"/>
              <a:t>16</a:t>
            </a:fld>
            <a:endParaRPr lang="en-US"/>
          </a:p>
        </p:txBody>
      </p:sp>
    </p:spTree>
    <p:extLst>
      <p:ext uri="{BB962C8B-B14F-4D97-AF65-F5344CB8AC3E}">
        <p14:creationId xmlns:p14="http://schemas.microsoft.com/office/powerpoint/2010/main" val="885576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10/3/2019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10/3/2019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5270" y="685800"/>
            <a:ext cx="8603674" cy="2541431"/>
          </a:xfrm>
          <a:ln>
            <a:noFill/>
          </a:ln>
        </p:spPr>
        <p:txBody>
          <a:bodyPr>
            <a:normAutofit/>
          </a:bodyPr>
          <a:lstStyle/>
          <a:p>
            <a:pPr algn="ctr"/>
            <a:r>
              <a:rPr lang="en-US" dirty="0">
                <a:solidFill>
                  <a:schemeClr val="tx1">
                    <a:lumMod val="65000"/>
                    <a:lumOff val="35000"/>
                  </a:schemeClr>
                </a:solidFill>
              </a:rPr>
              <a:t>Positive Company Culture</a:t>
            </a:r>
          </a:p>
        </p:txBody>
      </p:sp>
      <p:sp>
        <p:nvSpPr>
          <p:cNvPr id="3" name="Subtitle 2"/>
          <p:cNvSpPr>
            <a:spLocks noGrp="1"/>
          </p:cNvSpPr>
          <p:nvPr>
            <p:ph type="subTitle" idx="1"/>
          </p:nvPr>
        </p:nvSpPr>
        <p:spPr>
          <a:xfrm>
            <a:off x="1285708" y="3822147"/>
            <a:ext cx="10202797" cy="977621"/>
          </a:xfrm>
          <a:solidFill>
            <a:srgbClr val="FFFF00"/>
          </a:solidFill>
          <a:ln>
            <a:solidFill>
              <a:schemeClr val="accent1"/>
            </a:solidFill>
          </a:ln>
        </p:spPr>
        <p:txBody>
          <a:bodyPr>
            <a:noAutofit/>
          </a:bodyPr>
          <a:lstStyle/>
          <a:p>
            <a:pPr algn="ctr"/>
            <a:r>
              <a:rPr lang="en-US" sz="3600" dirty="0"/>
              <a:t>Through Transformational Leadership</a:t>
            </a:r>
          </a:p>
        </p:txBody>
      </p:sp>
      <p:sp>
        <p:nvSpPr>
          <p:cNvPr id="4" name="TextBox 3"/>
          <p:cNvSpPr txBox="1"/>
          <p:nvPr/>
        </p:nvSpPr>
        <p:spPr>
          <a:xfrm>
            <a:off x="4941075" y="5394684"/>
            <a:ext cx="2892061" cy="523220"/>
          </a:xfrm>
          <a:prstGeom prst="rect">
            <a:avLst/>
          </a:prstGeom>
          <a:noFill/>
        </p:spPr>
        <p:txBody>
          <a:bodyPr wrap="square" rtlCol="0">
            <a:spAutoFit/>
          </a:bodyPr>
          <a:lstStyle/>
          <a:p>
            <a:r>
              <a:rPr lang="en-US" sz="2800" dirty="0"/>
              <a:t>Richard Trevino II</a:t>
            </a:r>
          </a:p>
        </p:txBody>
      </p:sp>
    </p:spTree>
    <p:extLst>
      <p:ext uri="{BB962C8B-B14F-4D97-AF65-F5344CB8AC3E}">
        <p14:creationId xmlns:p14="http://schemas.microsoft.com/office/powerpoint/2010/main" val="563168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ge result for disengag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70560"/>
            <a:ext cx="9957262"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033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0197" y="1143001"/>
            <a:ext cx="8513839" cy="935077"/>
          </a:xfrm>
        </p:spPr>
        <p:txBody>
          <a:bodyPr>
            <a:noAutofit/>
          </a:bodyPr>
          <a:lstStyle/>
          <a:p>
            <a:r>
              <a:rPr lang="en-US" sz="4800" dirty="0"/>
              <a:t>When you hear </a:t>
            </a:r>
            <a:r>
              <a:rPr lang="en-US" sz="4800"/>
              <a:t>the word</a:t>
            </a:r>
            <a:endParaRPr lang="en-US" sz="4800" dirty="0"/>
          </a:p>
        </p:txBody>
      </p:sp>
      <p:sp>
        <p:nvSpPr>
          <p:cNvPr id="4" name="TextBox 3"/>
          <p:cNvSpPr txBox="1"/>
          <p:nvPr/>
        </p:nvSpPr>
        <p:spPr>
          <a:xfrm>
            <a:off x="2279243" y="2078078"/>
            <a:ext cx="7875746" cy="830997"/>
          </a:xfrm>
          <a:prstGeom prst="rect">
            <a:avLst/>
          </a:prstGeom>
          <a:solidFill>
            <a:srgbClr val="FFFF00"/>
          </a:solidFill>
        </p:spPr>
        <p:txBody>
          <a:bodyPr wrap="none" rtlCol="0">
            <a:spAutoFit/>
          </a:bodyPr>
          <a:lstStyle/>
          <a:p>
            <a:r>
              <a:rPr lang="en-US" sz="4800" b="1" dirty="0"/>
              <a:t>TRANSFORMATIONAL</a:t>
            </a:r>
            <a:r>
              <a:rPr lang="is-IS" sz="4800" b="1" dirty="0"/>
              <a:t>…</a:t>
            </a:r>
            <a:endParaRPr lang="en-US" sz="4800" b="1" dirty="0"/>
          </a:p>
        </p:txBody>
      </p:sp>
    </p:spTree>
    <p:extLst>
      <p:ext uri="{BB962C8B-B14F-4D97-AF65-F5344CB8AC3E}">
        <p14:creationId xmlns:p14="http://schemas.microsoft.com/office/powerpoint/2010/main" val="1155401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699" y="-533399"/>
            <a:ext cx="9580418" cy="7894318"/>
          </a:xfrm>
          <a:prstGeom prst="rect">
            <a:avLst/>
          </a:prstGeom>
        </p:spPr>
      </p:pic>
    </p:spTree>
    <p:extLst>
      <p:ext uri="{BB962C8B-B14F-4D97-AF65-F5344CB8AC3E}">
        <p14:creationId xmlns:p14="http://schemas.microsoft.com/office/powerpoint/2010/main" val="51668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4278661" cy="628041"/>
          </a:xfrm>
          <a:noFill/>
        </p:spPr>
        <p:txBody>
          <a:bodyPr/>
          <a:lstStyle/>
          <a:p>
            <a:r>
              <a:rPr lang="en-US" dirty="0"/>
              <a:t>Where do I begin??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4628">
            <a:off x="1786859" y="-792480"/>
            <a:ext cx="8077200" cy="8656320"/>
          </a:xfrm>
          <a:prstGeom prst="rect">
            <a:avLst/>
          </a:prstGeom>
        </p:spPr>
      </p:pic>
    </p:spTree>
    <p:extLst>
      <p:ext uri="{BB962C8B-B14F-4D97-AF65-F5344CB8AC3E}">
        <p14:creationId xmlns:p14="http://schemas.microsoft.com/office/powerpoint/2010/main" val="255003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640" y="1085296"/>
            <a:ext cx="7315200" cy="7315200"/>
          </a:xfrm>
          <a:prstGeom prst="rect">
            <a:avLst/>
          </a:prstGeom>
        </p:spPr>
      </p:pic>
      <p:sp>
        <p:nvSpPr>
          <p:cNvPr id="2" name="Title 1"/>
          <p:cNvSpPr>
            <a:spLocks noGrp="1"/>
          </p:cNvSpPr>
          <p:nvPr>
            <p:ph type="title"/>
          </p:nvPr>
        </p:nvSpPr>
        <p:spPr>
          <a:xfrm>
            <a:off x="1771619" y="1261719"/>
            <a:ext cx="9603275" cy="1049235"/>
          </a:xfrm>
        </p:spPr>
        <p:txBody>
          <a:bodyPr/>
          <a:lstStyle/>
          <a:p>
            <a:r>
              <a:rPr lang="en-US" dirty="0"/>
              <a:t>1. 	Keep Your Fire Lit</a:t>
            </a:r>
          </a:p>
        </p:txBody>
      </p:sp>
    </p:spTree>
    <p:extLst>
      <p:ext uri="{BB962C8B-B14F-4D97-AF65-F5344CB8AC3E}">
        <p14:creationId xmlns:p14="http://schemas.microsoft.com/office/powerpoint/2010/main" val="1920082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339" y="1155039"/>
            <a:ext cx="9603275" cy="1049235"/>
          </a:xfrm>
        </p:spPr>
        <p:txBody>
          <a:bodyPr/>
          <a:lstStyle/>
          <a:p>
            <a:r>
              <a:rPr lang="en-US" dirty="0"/>
              <a:t>2.	Empower Your People</a:t>
            </a:r>
          </a:p>
        </p:txBody>
      </p:sp>
      <p:pic>
        <p:nvPicPr>
          <p:cNvPr id="5122" name="Picture 2" descr="mage result for sup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16" y="2331720"/>
            <a:ext cx="114300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399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85519"/>
            <a:ext cx="9603275" cy="1049235"/>
          </a:xfrm>
        </p:spPr>
        <p:txBody>
          <a:bodyPr/>
          <a:lstStyle/>
          <a:p>
            <a:r>
              <a:rPr lang="en-US" dirty="0"/>
              <a:t>3. Challenge Your People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9760" y="0"/>
            <a:ext cx="7848600" cy="6979920"/>
          </a:xfrm>
          <a:prstGeom prst="rect">
            <a:avLst/>
          </a:prstGeom>
        </p:spPr>
      </p:pic>
    </p:spTree>
    <p:extLst>
      <p:ext uri="{BB962C8B-B14F-4D97-AF65-F5344CB8AC3E}">
        <p14:creationId xmlns:p14="http://schemas.microsoft.com/office/powerpoint/2010/main" val="1713503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Range Model</a:t>
            </a:r>
          </a:p>
        </p:txBody>
      </p:sp>
      <p:pic>
        <p:nvPicPr>
          <p:cNvPr id="6146" name="Picture 2" descr="mage result for full range leadership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040" y="1507387"/>
            <a:ext cx="9616440" cy="4615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00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19" y="1124559"/>
            <a:ext cx="9603275" cy="1049235"/>
          </a:xfrm>
        </p:spPr>
        <p:txBody>
          <a:bodyPr/>
          <a:lstStyle/>
          <a:p>
            <a:r>
              <a:rPr lang="en-US" dirty="0"/>
              <a:t>Remember the Leaders in your Life</a:t>
            </a:r>
            <a:r>
              <a:rPr lang="is-IS" dirty="0"/>
              <a:t>…</a:t>
            </a:r>
            <a:endParaRPr lang="en-US" dirty="0"/>
          </a:p>
        </p:txBody>
      </p:sp>
      <p:pic>
        <p:nvPicPr>
          <p:cNvPr id="7170" name="Picture 2" descr="mage result for fri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281" y="1868994"/>
            <a:ext cx="5695950"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34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85519"/>
            <a:ext cx="9603275" cy="536601"/>
          </a:xfrm>
        </p:spPr>
        <p:txBody>
          <a:bodyPr>
            <a:normAutofit/>
          </a:bodyPr>
          <a:lstStyle/>
          <a:p>
            <a:r>
              <a:rPr lang="en-US" dirty="0"/>
              <a:t>What EXACTLY </a:t>
            </a:r>
            <a:r>
              <a:rPr lang="en-US"/>
              <a:t>is </a:t>
            </a:r>
          </a:p>
        </p:txBody>
      </p:sp>
      <p:sp>
        <p:nvSpPr>
          <p:cNvPr id="4" name="TextBox 3"/>
          <p:cNvSpPr txBox="1"/>
          <p:nvPr/>
        </p:nvSpPr>
        <p:spPr>
          <a:xfrm>
            <a:off x="1451579" y="1905000"/>
            <a:ext cx="6660541" cy="769441"/>
          </a:xfrm>
          <a:prstGeom prst="rect">
            <a:avLst/>
          </a:prstGeom>
          <a:solidFill>
            <a:srgbClr val="FFFF00"/>
          </a:solidFill>
        </p:spPr>
        <p:txBody>
          <a:bodyPr wrap="none" rtlCol="0">
            <a:spAutoFit/>
          </a:bodyPr>
          <a:lstStyle/>
          <a:p>
            <a:r>
              <a:rPr lang="en-US" sz="4400" dirty="0"/>
              <a:t>Transformational Leadership</a:t>
            </a:r>
          </a:p>
        </p:txBody>
      </p:sp>
      <p:sp>
        <p:nvSpPr>
          <p:cNvPr id="5" name="TextBox 4"/>
          <p:cNvSpPr txBox="1"/>
          <p:nvPr/>
        </p:nvSpPr>
        <p:spPr>
          <a:xfrm>
            <a:off x="1451578" y="3786961"/>
            <a:ext cx="9603274" cy="2246769"/>
          </a:xfrm>
          <a:prstGeom prst="rect">
            <a:avLst/>
          </a:prstGeom>
          <a:noFill/>
        </p:spPr>
        <p:txBody>
          <a:bodyPr wrap="square" rtlCol="0">
            <a:spAutoFit/>
          </a:bodyPr>
          <a:lstStyle/>
          <a:p>
            <a:r>
              <a:rPr lang="en-US" sz="2000" b="1" dirty="0"/>
              <a:t>A process that Changes and transforms people that involves:</a:t>
            </a:r>
          </a:p>
          <a:p>
            <a:pPr marL="285750" indent="-285750">
              <a:buFont typeface="Arial" charset="0"/>
              <a:buChar char="•"/>
            </a:pPr>
            <a:r>
              <a:rPr lang="en-US" sz="2000" dirty="0"/>
              <a:t>emotions </a:t>
            </a:r>
          </a:p>
          <a:p>
            <a:pPr marL="285750" indent="-285750">
              <a:buFont typeface="Arial" charset="0"/>
              <a:buChar char="•"/>
            </a:pPr>
            <a:r>
              <a:rPr lang="en-US" sz="2000" dirty="0"/>
              <a:t>values </a:t>
            </a:r>
          </a:p>
          <a:p>
            <a:pPr marL="285750" indent="-285750">
              <a:buFont typeface="Arial" charset="0"/>
              <a:buChar char="•"/>
            </a:pPr>
            <a:r>
              <a:rPr lang="en-US" sz="2000" dirty="0"/>
              <a:t>ethics </a:t>
            </a:r>
          </a:p>
          <a:p>
            <a:pPr marL="285750" indent="-285750">
              <a:buFont typeface="Arial" charset="0"/>
              <a:buChar char="•"/>
            </a:pPr>
            <a:r>
              <a:rPr lang="en-US" sz="2000" dirty="0"/>
              <a:t>standards </a:t>
            </a:r>
          </a:p>
          <a:p>
            <a:pPr marL="285750" indent="-285750">
              <a:buFont typeface="Arial" charset="0"/>
              <a:buChar char="•"/>
            </a:pPr>
            <a:r>
              <a:rPr lang="en-US" sz="2000" dirty="0"/>
              <a:t>long term goals </a:t>
            </a:r>
          </a:p>
          <a:p>
            <a:pPr marL="285750" indent="-285750">
              <a:buFont typeface="Arial" charset="0"/>
              <a:buChar char="•"/>
            </a:pPr>
            <a:r>
              <a:rPr lang="en-US" sz="2000" dirty="0"/>
              <a:t>assessing followers motives, satisfying their needs, and treating them as a human being.</a:t>
            </a:r>
          </a:p>
        </p:txBody>
      </p:sp>
      <p:sp>
        <p:nvSpPr>
          <p:cNvPr id="6" name="TextBox 5"/>
          <p:cNvSpPr txBox="1"/>
          <p:nvPr/>
        </p:nvSpPr>
        <p:spPr>
          <a:xfrm>
            <a:off x="1451578" y="2674441"/>
            <a:ext cx="9603275" cy="923330"/>
          </a:xfrm>
          <a:prstGeom prst="rect">
            <a:avLst/>
          </a:prstGeom>
          <a:noFill/>
        </p:spPr>
        <p:txBody>
          <a:bodyPr wrap="square" rtlCol="0">
            <a:spAutoFit/>
          </a:bodyPr>
          <a:lstStyle/>
          <a:p>
            <a:r>
              <a:rPr lang="en-US" dirty="0"/>
              <a:t>is a theory of leadership where a leader works with teams to identify needed change, </a:t>
            </a:r>
            <a:r>
              <a:rPr lang="en-US" b="1" dirty="0"/>
              <a:t>creating a vision</a:t>
            </a:r>
            <a:r>
              <a:rPr lang="en-US" dirty="0"/>
              <a:t> to guide the change through </a:t>
            </a:r>
            <a:r>
              <a:rPr lang="en-US" b="1" dirty="0"/>
              <a:t>inspiration</a:t>
            </a:r>
            <a:r>
              <a:rPr lang="en-US" dirty="0"/>
              <a:t>, and executing the change in tandem with committed members of a group</a:t>
            </a:r>
          </a:p>
        </p:txBody>
      </p:sp>
    </p:spTree>
    <p:extLst>
      <p:ext uri="{BB962C8B-B14F-4D97-AF65-F5344CB8AC3E}">
        <p14:creationId xmlns:p14="http://schemas.microsoft.com/office/powerpoint/2010/main" val="687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11971"/>
            <a:ext cx="9603275" cy="1049235"/>
          </a:xfrm>
        </p:spPr>
        <p:txBody>
          <a:bodyPr>
            <a:normAutofit/>
          </a:bodyPr>
          <a:lstStyle/>
          <a:p>
            <a:r>
              <a:rPr lang="en-US" dirty="0"/>
              <a:t>Backstory on </a:t>
            </a:r>
          </a:p>
        </p:txBody>
      </p:sp>
      <p:sp>
        <p:nvSpPr>
          <p:cNvPr id="4" name="TextBox 3"/>
          <p:cNvSpPr txBox="1"/>
          <p:nvPr/>
        </p:nvSpPr>
        <p:spPr>
          <a:xfrm>
            <a:off x="1451579" y="2098860"/>
            <a:ext cx="7256410" cy="830997"/>
          </a:xfrm>
          <a:prstGeom prst="rect">
            <a:avLst/>
          </a:prstGeom>
          <a:solidFill>
            <a:srgbClr val="FFFF00"/>
          </a:solidFill>
        </p:spPr>
        <p:txBody>
          <a:bodyPr wrap="none" rtlCol="0">
            <a:spAutoFit/>
          </a:bodyPr>
          <a:lstStyle/>
          <a:p>
            <a:r>
              <a:rPr lang="en-US" sz="4800" dirty="0"/>
              <a:t>Transformational Leadership</a:t>
            </a:r>
          </a:p>
        </p:txBody>
      </p:sp>
      <p:sp>
        <p:nvSpPr>
          <p:cNvPr id="7" name="TextBox 6"/>
          <p:cNvSpPr txBox="1"/>
          <p:nvPr/>
        </p:nvSpPr>
        <p:spPr>
          <a:xfrm>
            <a:off x="561076" y="2929857"/>
            <a:ext cx="11384280" cy="5663089"/>
          </a:xfrm>
          <a:prstGeom prst="rect">
            <a:avLst/>
          </a:prstGeom>
          <a:noFill/>
        </p:spPr>
        <p:txBody>
          <a:bodyPr wrap="square" rtlCol="0">
            <a:spAutoFit/>
          </a:bodyPr>
          <a:lstStyle/>
          <a:p>
            <a:pPr marL="285750" indent="-285750">
              <a:buFont typeface="Arial" charset="0"/>
              <a:buChar char="•"/>
            </a:pPr>
            <a:r>
              <a:rPr lang="en-US" sz="2000" dirty="0"/>
              <a:t>Initially introduced by James V. </a:t>
            </a:r>
            <a:r>
              <a:rPr lang="en-US" sz="2000" dirty="0" err="1"/>
              <a:t>Downton</a:t>
            </a:r>
            <a:r>
              <a:rPr lang="en-US" sz="2000" dirty="0"/>
              <a:t>, the first to coin the term "Transforming leadership"</a:t>
            </a:r>
          </a:p>
          <a:p>
            <a:pPr marL="285750" indent="-285750">
              <a:buFont typeface="Arial" charset="0"/>
              <a:buChar char="•"/>
            </a:pPr>
            <a:r>
              <a:rPr lang="en-US" sz="2000" dirty="0"/>
              <a:t>concept further developed by leadership expert and presidential biographer James MacGregor Burns </a:t>
            </a:r>
          </a:p>
          <a:p>
            <a:pPr marL="285750" indent="-285750">
              <a:buFont typeface="Arial" charset="0"/>
              <a:buChar char="•"/>
            </a:pPr>
            <a:r>
              <a:rPr lang="en-US" sz="2000" dirty="0"/>
              <a:t>Later, researcher Bernard M. Bass expanded upon Burns' original ideas to develop what is today referred to as Bass’ Transformational Leadership Theory</a:t>
            </a:r>
          </a:p>
          <a:p>
            <a:pPr marL="285750" indent="-285750">
              <a:buFont typeface="Arial" charset="0"/>
              <a:buChar char="•"/>
            </a:pPr>
            <a:r>
              <a:rPr lang="en-US" sz="2000" dirty="0"/>
              <a:t>Bass (1985), extended the work of Burns by explaining the psychological mechanisms that underlie transforming and transactional leadership</a:t>
            </a:r>
          </a:p>
          <a:p>
            <a:pPr marL="285750" indent="-285750">
              <a:buFont typeface="Arial" charset="0"/>
              <a:buChar char="•"/>
            </a:pPr>
            <a:r>
              <a:rPr lang="en-US" sz="2000" dirty="0"/>
              <a:t>in contrast to Burns, Bass suggested that leadership can simultaneously display both transformational and transactional leadership.</a:t>
            </a:r>
          </a:p>
          <a:p>
            <a:pPr marL="285750" indent="-285750">
              <a:buFont typeface="Arial" charset="0"/>
              <a:buChar char="•"/>
            </a:pPr>
            <a:r>
              <a:rPr lang="en-US" sz="2000" dirty="0"/>
              <a:t>In 1985, transformational leadership had become more defined and developed</a:t>
            </a:r>
          </a:p>
          <a:p>
            <a:pPr marL="285750" indent="-285750">
              <a:buFont typeface="Arial" charset="0"/>
              <a:buChar char="•"/>
            </a:pPr>
            <a:r>
              <a:rPr lang="en-US" sz="2000" dirty="0"/>
              <a:t>It was determined that Transformational leadership made transactional leadership more effective.</a:t>
            </a:r>
          </a:p>
          <a:p>
            <a:pPr marL="285750" indent="-285750">
              <a:buFont typeface="Arial" charset="0"/>
              <a:buChar char="•"/>
            </a:pPr>
            <a:endParaRPr lang="en-US" dirty="0"/>
          </a:p>
          <a:p>
            <a:pPr marL="285750" indent="-285750">
              <a:buFont typeface="Arial" charset="0"/>
              <a:buChar char="•"/>
            </a:pPr>
            <a:endParaRPr lang="en-US" dirty="0"/>
          </a:p>
          <a:p>
            <a:pPr marL="285750" indent="-285750">
              <a:buFont typeface="Arial" charset="0"/>
              <a:buChar char="•"/>
            </a:pPr>
            <a:endParaRPr lang="en-US" dirty="0"/>
          </a:p>
          <a:p>
            <a:pPr marL="285750" indent="-285750">
              <a:buFont typeface="Arial" charset="0"/>
              <a:buChar char="•"/>
            </a:pPr>
            <a:endParaRPr lang="en-US" dirty="0"/>
          </a:p>
          <a:p>
            <a:pPr marL="285750" indent="-285750">
              <a:buFont typeface="Arial" charset="0"/>
              <a:buChar char="•"/>
            </a:pPr>
            <a:endParaRPr lang="en-US" dirty="0"/>
          </a:p>
          <a:p>
            <a:pPr marL="285750" indent="-285750">
              <a:buFont typeface="Arial" charset="0"/>
              <a:buChar char="•"/>
            </a:pPr>
            <a:endParaRPr lang="en-US" dirty="0"/>
          </a:p>
          <a:p>
            <a:pPr marL="285750" indent="-285750">
              <a:buFont typeface="Arial" charset="0"/>
              <a:buChar char="•"/>
            </a:pPr>
            <a:endParaRPr lang="en-US" dirty="0"/>
          </a:p>
          <a:p>
            <a:pPr marL="285750" indent="-285750">
              <a:buFont typeface="Arial" charset="0"/>
              <a:buChar char="•"/>
            </a:pPr>
            <a:endParaRPr lang="en-US" dirty="0"/>
          </a:p>
          <a:p>
            <a:pPr marL="285750" indent="-285750">
              <a:buFont typeface="Arial" charset="0"/>
              <a:buChar char="•"/>
            </a:pPr>
            <a:endParaRPr lang="en-US" dirty="0"/>
          </a:p>
        </p:txBody>
      </p:sp>
    </p:spTree>
    <p:extLst>
      <p:ext uri="{BB962C8B-B14F-4D97-AF65-F5344CB8AC3E}">
        <p14:creationId xmlns:p14="http://schemas.microsoft.com/office/powerpoint/2010/main" val="129659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6360" y="1051560"/>
            <a:ext cx="5440913" cy="707886"/>
          </a:xfrm>
          <a:prstGeom prst="rect">
            <a:avLst/>
          </a:prstGeom>
          <a:noFill/>
        </p:spPr>
        <p:txBody>
          <a:bodyPr wrap="none" rtlCol="0">
            <a:spAutoFit/>
          </a:bodyPr>
          <a:lstStyle/>
          <a:p>
            <a:r>
              <a:rPr lang="en-US" sz="4000" dirty="0"/>
              <a:t>Transactional Leadership </a:t>
            </a:r>
          </a:p>
        </p:txBody>
      </p:sp>
      <p:sp>
        <p:nvSpPr>
          <p:cNvPr id="5" name="Rectangle 4"/>
          <p:cNvSpPr/>
          <p:nvPr/>
        </p:nvSpPr>
        <p:spPr>
          <a:xfrm>
            <a:off x="1219200" y="2414677"/>
            <a:ext cx="10073640" cy="1815882"/>
          </a:xfrm>
          <a:prstGeom prst="rect">
            <a:avLst/>
          </a:prstGeom>
        </p:spPr>
        <p:txBody>
          <a:bodyPr wrap="square">
            <a:spAutoFit/>
          </a:bodyPr>
          <a:lstStyle/>
          <a:p>
            <a:pPr algn="just"/>
            <a:r>
              <a:rPr lang="en-US" sz="2800" dirty="0">
                <a:latin typeface="Arial" charset="0"/>
              </a:rPr>
              <a:t>a style of leadership that focuses on supervision, organization, and performance. Transactional leadership is a style of leadership in which leaders promote compliance by followers through both rewards and punishments.</a:t>
            </a:r>
            <a:endParaRPr lang="en-US" sz="2800" dirty="0"/>
          </a:p>
        </p:txBody>
      </p:sp>
    </p:spTree>
    <p:extLst>
      <p:ext uri="{BB962C8B-B14F-4D97-AF65-F5344CB8AC3E}">
        <p14:creationId xmlns:p14="http://schemas.microsoft.com/office/powerpoint/2010/main" val="11145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 	I	S	C</a:t>
            </a:r>
            <a:r>
              <a:rPr lang="en-US" dirty="0"/>
              <a:t> 		Profile</a:t>
            </a:r>
          </a:p>
        </p:txBody>
      </p:sp>
      <p:sp>
        <p:nvSpPr>
          <p:cNvPr id="4" name="TextBox 3"/>
          <p:cNvSpPr txBox="1"/>
          <p:nvPr/>
        </p:nvSpPr>
        <p:spPr>
          <a:xfrm>
            <a:off x="731520" y="3078480"/>
            <a:ext cx="4224233" cy="1815882"/>
          </a:xfrm>
          <a:prstGeom prst="rect">
            <a:avLst/>
          </a:prstGeom>
          <a:noFill/>
        </p:spPr>
        <p:txBody>
          <a:bodyPr wrap="none" rtlCol="0">
            <a:spAutoFit/>
          </a:bodyPr>
          <a:lstStyle/>
          <a:p>
            <a:r>
              <a:rPr lang="en-US" sz="2800" dirty="0"/>
              <a:t>D=		  3% of population</a:t>
            </a:r>
          </a:p>
          <a:p>
            <a:r>
              <a:rPr lang="en-US" sz="2800" dirty="0"/>
              <a:t>I=		11% of population</a:t>
            </a:r>
          </a:p>
          <a:p>
            <a:r>
              <a:rPr lang="en-US" sz="2800" dirty="0"/>
              <a:t>S=		69% of population</a:t>
            </a:r>
          </a:p>
          <a:p>
            <a:r>
              <a:rPr lang="en-US" sz="2800" dirty="0"/>
              <a:t>C=		17% of population</a:t>
            </a:r>
          </a:p>
        </p:txBody>
      </p:sp>
      <p:pic>
        <p:nvPicPr>
          <p:cNvPr id="8194" name="Picture 2"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873" y="1896087"/>
            <a:ext cx="5316007" cy="4725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559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09319"/>
            <a:ext cx="9603275" cy="1049235"/>
          </a:xfrm>
        </p:spPr>
        <p:txBody>
          <a:bodyPr/>
          <a:lstStyle/>
          <a:p>
            <a:r>
              <a:rPr lang="en-US" cap="none" dirty="0">
                <a:latin typeface="Adobe Kaiti Std R" charset="-122"/>
                <a:ea typeface="Adobe Kaiti Std R" charset="-122"/>
                <a:cs typeface="Adobe Kaiti Std R" charset="-122"/>
              </a:rPr>
              <a:t>4 	I’s</a:t>
            </a:r>
          </a:p>
        </p:txBody>
      </p:sp>
      <p:sp>
        <p:nvSpPr>
          <p:cNvPr id="4" name="Rectangle 3"/>
          <p:cNvSpPr/>
          <p:nvPr/>
        </p:nvSpPr>
        <p:spPr>
          <a:xfrm>
            <a:off x="667756" y="2158554"/>
            <a:ext cx="10747004" cy="3785652"/>
          </a:xfrm>
          <a:prstGeom prst="rect">
            <a:avLst/>
          </a:prstGeom>
        </p:spPr>
        <p:txBody>
          <a:bodyPr wrap="square">
            <a:spAutoFit/>
          </a:bodyPr>
          <a:lstStyle/>
          <a:p>
            <a:r>
              <a:rPr lang="en-US" sz="2000" dirty="0">
                <a:solidFill>
                  <a:srgbClr val="353535"/>
                </a:solidFill>
                <a:latin typeface="Helvetica" charset="0"/>
              </a:rPr>
              <a:t>Bass identified 4 components of transformational leadership: </a:t>
            </a:r>
          </a:p>
          <a:p>
            <a:endParaRPr lang="en-US" sz="2000" dirty="0">
              <a:solidFill>
                <a:srgbClr val="353535"/>
              </a:solidFill>
              <a:latin typeface="Helvetica" charset="0"/>
            </a:endParaRPr>
          </a:p>
          <a:p>
            <a:pPr>
              <a:buChar char="1"/>
            </a:pPr>
            <a:r>
              <a:rPr lang="en-US" sz="2000" dirty="0">
                <a:solidFill>
                  <a:srgbClr val="353535"/>
                </a:solidFill>
                <a:latin typeface="Helvetica" charset="0"/>
              </a:rPr>
              <a:t>. Idealized Influence: you behave in such a way that people want to emulate that behavior and model them.</a:t>
            </a:r>
          </a:p>
          <a:p>
            <a:pPr>
              <a:buChar char="2"/>
            </a:pPr>
            <a:r>
              <a:rPr lang="en-US" sz="2000" dirty="0">
                <a:solidFill>
                  <a:srgbClr val="353535"/>
                </a:solidFill>
                <a:latin typeface="Helvetica" charset="0"/>
              </a:rPr>
              <a:t>. Inspirational Motivation: you may first think someone with charisma but it actually is talking more about someone that can inspire others to a certain vision.</a:t>
            </a:r>
          </a:p>
          <a:p>
            <a:pPr>
              <a:buChar char="3"/>
            </a:pPr>
            <a:r>
              <a:rPr lang="en-US" sz="2000" dirty="0">
                <a:solidFill>
                  <a:srgbClr val="353535"/>
                </a:solidFill>
                <a:latin typeface="Helvetica" charset="0"/>
              </a:rPr>
              <a:t>. Intellectual Stimulation: the leader recognizes the fact that other have knowledge, ability, and talents to contribute. This is the person that walks into the room and wants everyone's option and input. people feel valued. </a:t>
            </a:r>
          </a:p>
          <a:p>
            <a:pPr>
              <a:buChar char="4"/>
            </a:pPr>
            <a:r>
              <a:rPr lang="en-US" sz="2000" dirty="0">
                <a:solidFill>
                  <a:srgbClr val="353535"/>
                </a:solidFill>
                <a:latin typeface="Helvetica" charset="0"/>
              </a:rPr>
              <a:t>. Individualized Consideration: leader is concerned to know the individual. putting people within the organization where they are able to use their talents. Leader knows what's going on in their peoples lives and coaches them. </a:t>
            </a:r>
            <a:endParaRPr lang="en-US" sz="2000" dirty="0"/>
          </a:p>
        </p:txBody>
      </p:sp>
    </p:spTree>
    <p:extLst>
      <p:ext uri="{BB962C8B-B14F-4D97-AF65-F5344CB8AC3E}">
        <p14:creationId xmlns:p14="http://schemas.microsoft.com/office/powerpoint/2010/main" val="33342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099" y="583535"/>
            <a:ext cx="9603275" cy="1049235"/>
          </a:xfrm>
        </p:spPr>
        <p:txBody>
          <a:bodyPr/>
          <a:lstStyle/>
          <a:p>
            <a:r>
              <a:rPr lang="en-US" dirty="0"/>
              <a:t>Results from</a:t>
            </a:r>
          </a:p>
        </p:txBody>
      </p:sp>
      <p:sp>
        <p:nvSpPr>
          <p:cNvPr id="4" name="TextBox 3"/>
          <p:cNvSpPr txBox="1"/>
          <p:nvPr/>
        </p:nvSpPr>
        <p:spPr>
          <a:xfrm>
            <a:off x="6080760" y="2050264"/>
            <a:ext cx="6004560" cy="3693319"/>
          </a:xfrm>
          <a:prstGeom prst="rect">
            <a:avLst/>
          </a:prstGeom>
          <a:noFill/>
        </p:spPr>
        <p:txBody>
          <a:bodyPr wrap="square" rtlCol="0">
            <a:spAutoFit/>
          </a:bodyPr>
          <a:lstStyle/>
          <a:p>
            <a:pPr marL="285750" indent="-285750">
              <a:buFont typeface="Arial" charset="0"/>
              <a:buChar char="•"/>
            </a:pPr>
            <a:r>
              <a:rPr lang="en-US" sz="2600" dirty="0"/>
              <a:t>Encourages followers to look beyond self-interests to the common good</a:t>
            </a:r>
          </a:p>
          <a:p>
            <a:pPr marL="285750" indent="-285750">
              <a:buFont typeface="Arial" charset="0"/>
              <a:buChar char="•"/>
            </a:pPr>
            <a:r>
              <a:rPr lang="en-US" sz="2600" dirty="0"/>
              <a:t>Promotes cooperation and harmony</a:t>
            </a:r>
          </a:p>
          <a:p>
            <a:pPr marL="285750" indent="-285750">
              <a:buFont typeface="Arial" charset="0"/>
              <a:buChar char="•"/>
            </a:pPr>
            <a:r>
              <a:rPr lang="en-US" sz="2600" dirty="0"/>
              <a:t>Uses authentic, consistent means</a:t>
            </a:r>
          </a:p>
          <a:p>
            <a:pPr marL="285750" indent="-285750">
              <a:buFont typeface="Arial" charset="0"/>
              <a:buChar char="•"/>
            </a:pPr>
            <a:r>
              <a:rPr lang="en-US" sz="2600" dirty="0"/>
              <a:t>Uses persuasive appeals based on reason</a:t>
            </a:r>
          </a:p>
          <a:p>
            <a:pPr marL="285750" indent="-285750">
              <a:buFont typeface="Arial" charset="0"/>
              <a:buChar char="•"/>
            </a:pPr>
            <a:r>
              <a:rPr lang="en-US" sz="2600" dirty="0"/>
              <a:t>Provides individual coaching and mentoring for followers</a:t>
            </a:r>
          </a:p>
          <a:p>
            <a:pPr marL="285750" indent="-285750">
              <a:buFont typeface="Arial" charset="0"/>
              <a:buChar char="•"/>
            </a:pPr>
            <a:r>
              <a:rPr lang="en-US" sz="2600" dirty="0"/>
              <a:t>Appeals to the ideals of followers</a:t>
            </a:r>
          </a:p>
          <a:p>
            <a:pPr marL="285750" indent="-285750">
              <a:buFont typeface="Arial" charset="0"/>
              <a:buChar char="•"/>
            </a:pPr>
            <a:r>
              <a:rPr lang="en-US" sz="2600" dirty="0"/>
              <a:t>Allows freedom of choice for followers</a:t>
            </a:r>
          </a:p>
        </p:txBody>
      </p:sp>
      <p:sp>
        <p:nvSpPr>
          <p:cNvPr id="5" name="TextBox 4"/>
          <p:cNvSpPr txBox="1"/>
          <p:nvPr/>
        </p:nvSpPr>
        <p:spPr>
          <a:xfrm>
            <a:off x="259081" y="2050264"/>
            <a:ext cx="5364479" cy="3693319"/>
          </a:xfrm>
          <a:prstGeom prst="rect">
            <a:avLst/>
          </a:prstGeom>
          <a:noFill/>
        </p:spPr>
        <p:txBody>
          <a:bodyPr wrap="square" rtlCol="0">
            <a:spAutoFit/>
          </a:bodyPr>
          <a:lstStyle/>
          <a:p>
            <a:pPr marL="342900" indent="-342900">
              <a:buFont typeface="Arial" charset="0"/>
              <a:buChar char="•"/>
            </a:pPr>
            <a:r>
              <a:rPr lang="en-US" sz="2600" dirty="0"/>
              <a:t>Emphasizes intrinsic motivation and positive development of followers</a:t>
            </a:r>
          </a:p>
          <a:p>
            <a:pPr marL="342900" indent="-342900">
              <a:buFont typeface="Arial" charset="0"/>
              <a:buChar char="•"/>
            </a:pPr>
            <a:r>
              <a:rPr lang="en-US" sz="2600" dirty="0"/>
              <a:t>Raises awareness of moral standards</a:t>
            </a:r>
          </a:p>
          <a:p>
            <a:pPr marL="342900" indent="-342900">
              <a:buFont typeface="Arial" charset="0"/>
              <a:buChar char="•"/>
            </a:pPr>
            <a:r>
              <a:rPr lang="en-US" sz="2600" dirty="0"/>
              <a:t>Highlights important priorities</a:t>
            </a:r>
          </a:p>
          <a:p>
            <a:pPr marL="342900" indent="-342900">
              <a:buFont typeface="Arial" charset="0"/>
              <a:buChar char="•"/>
            </a:pPr>
            <a:r>
              <a:rPr lang="en-US" sz="2600" dirty="0"/>
              <a:t>Fosters higher moral maturity in followers</a:t>
            </a:r>
          </a:p>
          <a:p>
            <a:pPr marL="342900" indent="-342900">
              <a:buFont typeface="Arial" charset="0"/>
              <a:buChar char="•"/>
            </a:pPr>
            <a:r>
              <a:rPr lang="en-US" sz="2600" dirty="0"/>
              <a:t>Creates an ethical climate (share values, high ethical standards)</a:t>
            </a:r>
          </a:p>
        </p:txBody>
      </p:sp>
      <p:sp>
        <p:nvSpPr>
          <p:cNvPr id="6" name="TextBox 5"/>
          <p:cNvSpPr txBox="1"/>
          <p:nvPr/>
        </p:nvSpPr>
        <p:spPr>
          <a:xfrm>
            <a:off x="1421099" y="1108153"/>
            <a:ext cx="4896982" cy="584775"/>
          </a:xfrm>
          <a:prstGeom prst="rect">
            <a:avLst/>
          </a:prstGeom>
          <a:solidFill>
            <a:srgbClr val="FFFF00"/>
          </a:solidFill>
        </p:spPr>
        <p:txBody>
          <a:bodyPr wrap="none" rtlCol="0">
            <a:spAutoFit/>
          </a:bodyPr>
          <a:lstStyle/>
          <a:p>
            <a:r>
              <a:rPr lang="en-US" sz="3200" dirty="0"/>
              <a:t>Transformational Leadership</a:t>
            </a:r>
          </a:p>
        </p:txBody>
      </p:sp>
    </p:spTree>
    <p:extLst>
      <p:ext uri="{BB962C8B-B14F-4D97-AF65-F5344CB8AC3E}">
        <p14:creationId xmlns:p14="http://schemas.microsoft.com/office/powerpoint/2010/main" val="123013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200759"/>
            <a:ext cx="9603275" cy="1049235"/>
          </a:xfrm>
        </p:spPr>
        <p:txBody>
          <a:bodyPr/>
          <a:lstStyle/>
          <a:p>
            <a:r>
              <a:rPr lang="en-US" dirty="0"/>
              <a:t>Bottom Line</a:t>
            </a:r>
            <a:r>
              <a:rPr lang="is-IS" dirty="0"/>
              <a:t>…</a:t>
            </a:r>
            <a:endParaRPr lang="en-US" dirty="0"/>
          </a:p>
        </p:txBody>
      </p:sp>
      <p:sp>
        <p:nvSpPr>
          <p:cNvPr id="4" name="TextBox 3"/>
          <p:cNvSpPr txBox="1"/>
          <p:nvPr/>
        </p:nvSpPr>
        <p:spPr>
          <a:xfrm>
            <a:off x="1451579" y="2011680"/>
            <a:ext cx="6080704" cy="707886"/>
          </a:xfrm>
          <a:prstGeom prst="rect">
            <a:avLst/>
          </a:prstGeom>
          <a:solidFill>
            <a:srgbClr val="FFFF00"/>
          </a:solidFill>
        </p:spPr>
        <p:txBody>
          <a:bodyPr wrap="none" rtlCol="0">
            <a:spAutoFit/>
          </a:bodyPr>
          <a:lstStyle/>
          <a:p>
            <a:r>
              <a:rPr lang="en-US" sz="4000" dirty="0"/>
              <a:t>Transformational Leadership</a:t>
            </a:r>
          </a:p>
        </p:txBody>
      </p:sp>
      <p:sp>
        <p:nvSpPr>
          <p:cNvPr id="5" name="TextBox 4"/>
          <p:cNvSpPr txBox="1"/>
          <p:nvPr/>
        </p:nvSpPr>
        <p:spPr>
          <a:xfrm>
            <a:off x="1451579" y="3060915"/>
            <a:ext cx="9549922" cy="1938992"/>
          </a:xfrm>
          <a:prstGeom prst="rect">
            <a:avLst/>
          </a:prstGeom>
          <a:noFill/>
        </p:spPr>
        <p:txBody>
          <a:bodyPr wrap="none" rtlCol="0">
            <a:spAutoFit/>
          </a:bodyPr>
          <a:lstStyle/>
          <a:p>
            <a:pPr marL="285750" indent="-285750">
              <a:buFont typeface="Arial" charset="0"/>
              <a:buChar char="•"/>
            </a:pPr>
            <a:r>
              <a:rPr lang="en-US" sz="2000" dirty="0"/>
              <a:t>Inspires, Empowers, and Motivates employees to exceed NORMAL levels of production</a:t>
            </a:r>
          </a:p>
          <a:p>
            <a:pPr marL="285750" indent="-285750">
              <a:buFont typeface="Arial" charset="0"/>
              <a:buChar char="•"/>
            </a:pPr>
            <a:r>
              <a:rPr lang="en-US" sz="2000" dirty="0"/>
              <a:t>Nurtures them into becoming a LOYAL high performer</a:t>
            </a:r>
          </a:p>
          <a:p>
            <a:pPr marL="285750" indent="-285750">
              <a:buFont typeface="Arial" charset="0"/>
              <a:buChar char="•"/>
            </a:pPr>
            <a:r>
              <a:rPr lang="en-US" sz="2000" dirty="0"/>
              <a:t>Lowers Turnover</a:t>
            </a:r>
          </a:p>
          <a:p>
            <a:pPr marL="285750" indent="-285750">
              <a:buFont typeface="Arial" charset="0"/>
              <a:buChar char="•"/>
            </a:pPr>
            <a:r>
              <a:rPr lang="en-US" sz="2000" dirty="0"/>
              <a:t>Promotes team work and cooperation </a:t>
            </a:r>
          </a:p>
          <a:p>
            <a:pPr marL="285750" indent="-285750">
              <a:buFont typeface="Arial" charset="0"/>
              <a:buChar char="•"/>
            </a:pPr>
            <a:r>
              <a:rPr lang="en-US" sz="2000" dirty="0"/>
              <a:t>Employee engagement increases</a:t>
            </a:r>
          </a:p>
          <a:p>
            <a:pPr marL="285750" indent="-285750">
              <a:buFont typeface="Arial" charset="0"/>
              <a:buChar char="•"/>
            </a:pPr>
            <a:r>
              <a:rPr lang="en-US" sz="2000" dirty="0"/>
              <a:t>Company and office culture is more positive and pleasant </a:t>
            </a:r>
          </a:p>
        </p:txBody>
      </p:sp>
    </p:spTree>
    <p:extLst>
      <p:ext uri="{BB962C8B-B14F-4D97-AF65-F5344CB8AC3E}">
        <p14:creationId xmlns:p14="http://schemas.microsoft.com/office/powerpoint/2010/main" val="1849637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1" y="1170279"/>
            <a:ext cx="10546080" cy="1049235"/>
          </a:xfrm>
        </p:spPr>
        <p:txBody>
          <a:bodyPr/>
          <a:lstStyle/>
          <a:p>
            <a:r>
              <a:rPr lang="en-US" dirty="0"/>
              <a:t>People want to work with your </a:t>
            </a:r>
            <a:r>
              <a:rPr lang="en-US"/>
              <a:t>company and</a:t>
            </a:r>
            <a:r>
              <a:rPr lang="is-IS" dirty="0"/>
              <a:t>…</a:t>
            </a:r>
            <a:endParaRPr lang="en-US" dirty="0"/>
          </a:p>
        </p:txBody>
      </p:sp>
      <p:sp>
        <p:nvSpPr>
          <p:cNvPr id="4" name="TextBox 3"/>
          <p:cNvSpPr txBox="1"/>
          <p:nvPr/>
        </p:nvSpPr>
        <p:spPr>
          <a:xfrm>
            <a:off x="1203961" y="2219514"/>
            <a:ext cx="9679445" cy="707886"/>
          </a:xfrm>
          <a:prstGeom prst="rect">
            <a:avLst/>
          </a:prstGeom>
          <a:noFill/>
        </p:spPr>
        <p:txBody>
          <a:bodyPr wrap="none" rtlCol="0">
            <a:spAutoFit/>
          </a:bodyPr>
          <a:lstStyle/>
          <a:p>
            <a:r>
              <a:rPr lang="en-US" sz="4000" dirty="0"/>
              <a:t>They become productive members of a team!</a:t>
            </a:r>
          </a:p>
        </p:txBody>
      </p:sp>
    </p:spTree>
    <p:extLst>
      <p:ext uri="{BB962C8B-B14F-4D97-AF65-F5344CB8AC3E}">
        <p14:creationId xmlns:p14="http://schemas.microsoft.com/office/powerpoint/2010/main" val="161769851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3499</TotalTime>
  <Words>1386</Words>
  <Application>Microsoft Office PowerPoint</Application>
  <PresentationFormat>Widescreen</PresentationFormat>
  <Paragraphs>230</Paragraphs>
  <Slides>18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Adobe Kaiti Std R</vt:lpstr>
      <vt:lpstr>Arial</vt:lpstr>
      <vt:lpstr>Calibri</vt:lpstr>
      <vt:lpstr>Gill Sans MT</vt:lpstr>
      <vt:lpstr>Helvetica</vt:lpstr>
      <vt:lpstr>Gallery</vt:lpstr>
      <vt:lpstr>Positive Company Culture</vt:lpstr>
      <vt:lpstr>What EXACTLY is </vt:lpstr>
      <vt:lpstr>Backstory on </vt:lpstr>
      <vt:lpstr>PowerPoint Presentation</vt:lpstr>
      <vt:lpstr>D  I S C   Profile</vt:lpstr>
      <vt:lpstr>4  I’s</vt:lpstr>
      <vt:lpstr>Results from</vt:lpstr>
      <vt:lpstr>Bottom Line…</vt:lpstr>
      <vt:lpstr>People want to work with your company and…</vt:lpstr>
      <vt:lpstr>PowerPoint Presentation</vt:lpstr>
      <vt:lpstr>When you hear the word</vt:lpstr>
      <vt:lpstr>PowerPoint Presentation</vt:lpstr>
      <vt:lpstr>Where do I begin??</vt:lpstr>
      <vt:lpstr>1.  Keep Your Fire Lit</vt:lpstr>
      <vt:lpstr>2. Empower Your People</vt:lpstr>
      <vt:lpstr>3. Challenge Your People</vt:lpstr>
      <vt:lpstr>Full Range Model</vt:lpstr>
      <vt:lpstr>Remember the Leaders in your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Company Culture</dc:title>
  <dc:creator>Microsoft Office User</dc:creator>
  <cp:lastModifiedBy>Canales, Mary</cp:lastModifiedBy>
  <cp:revision>35</cp:revision>
  <dcterms:created xsi:type="dcterms:W3CDTF">2019-09-22T22:07:10Z</dcterms:created>
  <dcterms:modified xsi:type="dcterms:W3CDTF">2019-10-03T22:04:20Z</dcterms:modified>
</cp:coreProperties>
</file>